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5"/>
  </p:notesMasterIdLst>
  <p:sldIdLst>
    <p:sldId id="294" r:id="rId5"/>
    <p:sldId id="278" r:id="rId6"/>
    <p:sldId id="279" r:id="rId7"/>
    <p:sldId id="280" r:id="rId8"/>
    <p:sldId id="281" r:id="rId9"/>
    <p:sldId id="295" r:id="rId10"/>
    <p:sldId id="284" r:id="rId11"/>
    <p:sldId id="297" r:id="rId12"/>
    <p:sldId id="299" r:id="rId13"/>
    <p:sldId id="301" r:id="rId14"/>
    <p:sldId id="305" r:id="rId15"/>
    <p:sldId id="306" r:id="rId16"/>
    <p:sldId id="307" r:id="rId17"/>
    <p:sldId id="303" r:id="rId18"/>
    <p:sldId id="308" r:id="rId19"/>
    <p:sldId id="309" r:id="rId20"/>
    <p:sldId id="314" r:id="rId21"/>
    <p:sldId id="311" r:id="rId22"/>
    <p:sldId id="316" r:id="rId23"/>
    <p:sldId id="315" r:id="rId24"/>
    <p:sldId id="317" r:id="rId25"/>
    <p:sldId id="313" r:id="rId26"/>
    <p:sldId id="319" r:id="rId27"/>
    <p:sldId id="282" r:id="rId28"/>
    <p:sldId id="312" r:id="rId29"/>
    <p:sldId id="338" r:id="rId30"/>
    <p:sldId id="285" r:id="rId31"/>
    <p:sldId id="287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290" r:id="rId44"/>
    <p:sldId id="331" r:id="rId45"/>
    <p:sldId id="332" r:id="rId46"/>
    <p:sldId id="333" r:id="rId47"/>
    <p:sldId id="334" r:id="rId48"/>
    <p:sldId id="335" r:id="rId49"/>
    <p:sldId id="336" r:id="rId50"/>
    <p:sldId id="288" r:id="rId51"/>
    <p:sldId id="337" r:id="rId52"/>
    <p:sldId id="292" r:id="rId53"/>
    <p:sldId id="293" r:id="rId5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FDFBF6"/>
    <a:srgbClr val="202C8F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3068" autoAdjust="0"/>
  </p:normalViewPr>
  <p:slideViewPr>
    <p:cSldViewPr snapToGrid="0" snapToObjects="1">
      <p:cViewPr varScale="1">
        <p:scale>
          <a:sx n="72" d="100"/>
          <a:sy n="72" d="100"/>
        </p:scale>
        <p:origin x="618" y="54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0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3E16-C0A8-2E7B-D311-487F96EE1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7A5031-DE40-5F4F-4458-F45049D92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8936" y="3429000"/>
            <a:ext cx="4169664" cy="2176272"/>
          </a:xfrm>
        </p:spPr>
        <p:txBody>
          <a:bodyPr/>
          <a:lstStyle/>
          <a:p>
            <a:r>
              <a:rPr lang="en-US" dirty="0"/>
              <a:t>Magic square</a:t>
            </a:r>
          </a:p>
        </p:txBody>
      </p:sp>
    </p:spTree>
    <p:extLst>
      <p:ext uri="{BB962C8B-B14F-4D97-AF65-F5344CB8AC3E}">
        <p14:creationId xmlns:p14="http://schemas.microsoft.com/office/powerpoint/2010/main" val="67164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DELETE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DELETE statement is a used to delete one or more records from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83B96C-9D6C-27BD-7554-D6093C7B825C}"/>
              </a:ext>
            </a:extLst>
          </p:cNvPr>
          <p:cNvSpPr txBox="1">
            <a:spLocks/>
          </p:cNvSpPr>
          <p:nvPr/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0EF-9E23-F57A-9631-9823B948DCE4}"/>
              </a:ext>
            </a:extLst>
          </p:cNvPr>
          <p:cNvSpPr txBox="1"/>
          <p:nvPr/>
        </p:nvSpPr>
        <p:spPr>
          <a:xfrm>
            <a:off x="1610784" y="2274838"/>
            <a:ext cx="8769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DELETE FROM table 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DELETE FROM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572B1-47D1-E1A4-A546-20CDCA18452D}"/>
              </a:ext>
            </a:extLst>
          </p:cNvPr>
          <p:cNvSpPr txBox="1"/>
          <p:nvPr/>
        </p:nvSpPr>
        <p:spPr>
          <a:xfrm>
            <a:off x="6418792" y="3375841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&lt;- Removing this WHERE clause will delete all rows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2452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Data definition language (DDL)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5924-4F2F-348A-92B5-D054F5A79E85}"/>
              </a:ext>
            </a:extLst>
          </p:cNvPr>
          <p:cNvSpPr txBox="1"/>
          <p:nvPr/>
        </p:nvSpPr>
        <p:spPr>
          <a:xfrm>
            <a:off x="5441769" y="2670437"/>
            <a:ext cx="6750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364E"/>
                </a:solidFill>
                <a:effectLst/>
                <a:latin typeface="helveticaregular"/>
              </a:rPr>
              <a:t>definition language (DDL) is a computer language used to create and modify the structure of database objects in a database. These database objects include views, schemas, tables, indexes,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4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CREATE TABLE statement allows you to create and define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9B4783-0E4E-DC41-889A-03ECBBABEF94}"/>
              </a:ext>
            </a:extLst>
          </p:cNvPr>
          <p:cNvSpPr txBox="1">
            <a:spLocks/>
          </p:cNvSpPr>
          <p:nvPr/>
        </p:nvSpPr>
        <p:spPr>
          <a:xfrm>
            <a:off x="10150610" y="968999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2E120-C7B4-E121-AEFA-57E1DFA5E987}"/>
              </a:ext>
            </a:extLst>
          </p:cNvPr>
          <p:cNvSpPr txBox="1"/>
          <p:nvPr/>
        </p:nvSpPr>
        <p:spPr>
          <a:xfrm>
            <a:off x="1875036" y="2068627"/>
            <a:ext cx="87693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column1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column2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PRIMARY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KEY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UNIQUE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4871-A7D1-0155-EE6E-794A70CBDA23}"/>
              </a:ext>
            </a:extLst>
          </p:cNvPr>
          <p:cNvSpPr txBox="1"/>
          <p:nvPr/>
        </p:nvSpPr>
        <p:spPr>
          <a:xfrm>
            <a:off x="4056567" y="4550786"/>
            <a:ext cx="2489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^ Red is data type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3E27-5CA2-BEC0-F29C-77B33294CE75}"/>
              </a:ext>
            </a:extLst>
          </p:cNvPr>
          <p:cNvSpPr txBox="1"/>
          <p:nvPr/>
        </p:nvSpPr>
        <p:spPr>
          <a:xfrm>
            <a:off x="8038245" y="4057631"/>
            <a:ext cx="3099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333333"/>
                </a:solidFill>
                <a:latin typeface="Menlo"/>
              </a:rPr>
              <a:t>&lt;- Blue is Constraint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8E3792-0908-B9FF-A9A4-4410017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30623"/>
            <a:ext cx="10671048" cy="768096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42693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1" y="2165096"/>
            <a:ext cx="10680192" cy="4235704"/>
          </a:xfrm>
        </p:spPr>
        <p:txBody>
          <a:bodyPr/>
          <a:lstStyle/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</p:spTree>
    <p:extLst>
      <p:ext uri="{BB962C8B-B14F-4D97-AF65-F5344CB8AC3E}">
        <p14:creationId xmlns:p14="http://schemas.microsoft.com/office/powerpoint/2010/main" val="2424332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2527663" y="49460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2488474" y="908149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B04B5-C7F4-904C-A3F9-6B1A527DD29F}"/>
              </a:ext>
            </a:extLst>
          </p:cNvPr>
          <p:cNvSpPr txBox="1"/>
          <p:nvPr/>
        </p:nvSpPr>
        <p:spPr>
          <a:xfrm>
            <a:off x="2488474" y="173110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MULTIPLE COLUMN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344B-3373-0DDC-6FB9-0CC6A1693D31}"/>
              </a:ext>
            </a:extLst>
          </p:cNvPr>
          <p:cNvSpPr txBox="1"/>
          <p:nvPr/>
        </p:nvSpPr>
        <p:spPr>
          <a:xfrm>
            <a:off x="2488474" y="2235202"/>
            <a:ext cx="610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column_2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column_3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E4B-C22B-7A04-27EA-574CCAA55C83}"/>
              </a:ext>
            </a:extLst>
          </p:cNvPr>
          <p:cNvSpPr txBox="1"/>
          <p:nvPr/>
        </p:nvSpPr>
        <p:spPr>
          <a:xfrm>
            <a:off x="2449286" y="36491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COLUMN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12C0D-CCB3-70D0-840C-510A1A708F33}"/>
              </a:ext>
            </a:extLst>
          </p:cNvPr>
          <p:cNvSpPr txBox="1"/>
          <p:nvPr/>
        </p:nvSpPr>
        <p:spPr>
          <a:xfrm>
            <a:off x="2488474" y="413143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5E2E7-C1D8-C416-1884-710D164801A8}"/>
              </a:ext>
            </a:extLst>
          </p:cNvPr>
          <p:cNvSpPr txBox="1"/>
          <p:nvPr/>
        </p:nvSpPr>
        <p:spPr>
          <a:xfrm>
            <a:off x="2468880" y="5513253"/>
            <a:ext cx="6139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column_2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1E468-846C-D5B4-BCCD-2A92B50329A5}"/>
              </a:ext>
            </a:extLst>
          </p:cNvPr>
          <p:cNvSpPr txBox="1"/>
          <p:nvPr/>
        </p:nvSpPr>
        <p:spPr>
          <a:xfrm>
            <a:off x="2449286" y="498518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MULTIPLE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34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2527663" y="5820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DROP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2488474" y="908149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(ne need for data type)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43731-AF91-5E36-CE26-4AC276DF8A88}"/>
              </a:ext>
            </a:extLst>
          </p:cNvPr>
          <p:cNvSpPr txBox="1"/>
          <p:nvPr/>
        </p:nvSpPr>
        <p:spPr>
          <a:xfrm>
            <a:off x="2488474" y="2466538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434C2-64DD-C937-C413-427F57702CCA}"/>
              </a:ext>
            </a:extLst>
          </p:cNvPr>
          <p:cNvSpPr txBox="1"/>
          <p:nvPr/>
        </p:nvSpPr>
        <p:spPr>
          <a:xfrm>
            <a:off x="2488474" y="2091400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COLUMN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67717-1CC7-EF79-BC92-AAC3B3FEB93F}"/>
              </a:ext>
            </a:extLst>
          </p:cNvPr>
          <p:cNvSpPr txBox="1"/>
          <p:nvPr/>
        </p:nvSpPr>
        <p:spPr>
          <a:xfrm>
            <a:off x="2508068" y="32443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523D5-239A-0676-962F-718381ED0C52}"/>
              </a:ext>
            </a:extLst>
          </p:cNvPr>
          <p:cNvSpPr txBox="1"/>
          <p:nvPr/>
        </p:nvSpPr>
        <p:spPr>
          <a:xfrm>
            <a:off x="2527663" y="3701761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CustomersNiGerb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7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DROP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DROP TABLE statement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allows you to remove or delete a table from the Oracle database.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204686" y="1928937"/>
            <a:ext cx="9782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DROP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].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3447143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485594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74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TRUNCATE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TRUNCATE TABLE statement is used to remove all records from a table in Oracle. It performs the same function as a DELETE statement without a WHERE clause.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162740" y="2298269"/>
            <a:ext cx="9782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TRUNCATE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.]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4308711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561794"/>
            <a:ext cx="410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TRUNCATE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COMMENT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6128" y="1684925"/>
            <a:ext cx="8413786" cy="495479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ymbol: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-- (double dash)</a:t>
            </a:r>
          </a:p>
          <a:p>
            <a:pPr marL="0" indent="0" algn="just">
              <a:buNone/>
            </a:pP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--select * from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/*  */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/*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CREATE TABLE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1" u="none" strike="noStrike" baseline="0" dirty="0">
              <a:solidFill>
                <a:srgbClr val="008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(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number(10)  PRIMARY KEY 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UNIQUE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date default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no_of_transactions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 default 0 not null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);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*/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252436" y="1302115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These comments can appear on a single line or span across multiple lines.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221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792AE-DE23-1A2C-92FB-675F57C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847" y="219482"/>
            <a:ext cx="3762176" cy="588963"/>
          </a:xfrm>
        </p:spPr>
        <p:txBody>
          <a:bodyPr/>
          <a:lstStyle/>
          <a:p>
            <a:r>
              <a:rPr lang="en-US" dirty="0"/>
              <a:t>CONCATINATION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7930CD9-0F5E-0E25-7D3B-92BF848A2B2E}"/>
              </a:ext>
            </a:extLst>
          </p:cNvPr>
          <p:cNvSpPr txBox="1">
            <a:spLocks/>
          </p:cNvSpPr>
          <p:nvPr/>
        </p:nvSpPr>
        <p:spPr>
          <a:xfrm>
            <a:off x="3368232" y="957895"/>
            <a:ext cx="6751128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COLUMN/’text’ || COLUMN/’text’ || COLUMN/’text’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4FC8D-CD92-B00A-D3EB-C45B465271CC}"/>
              </a:ext>
            </a:extLst>
          </p:cNvPr>
          <p:cNvSpPr txBox="1"/>
          <p:nvPr/>
        </p:nvSpPr>
        <p:spPr>
          <a:xfrm>
            <a:off x="2473234" y="1962507"/>
            <a:ext cx="9794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 with last name of 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"FULL NAME"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4EB88E1-0FF0-DB62-379D-398582EC28F0}"/>
              </a:ext>
            </a:extLst>
          </p:cNvPr>
          <p:cNvSpPr txBox="1">
            <a:spLocks/>
          </p:cNvSpPr>
          <p:nvPr/>
        </p:nvSpPr>
        <p:spPr>
          <a:xfrm>
            <a:off x="3368231" y="2987102"/>
            <a:ext cx="7195265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CONCAT(COLUMN/’text’, COLUMN/’text’)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526A6-C0FF-C8A2-9F6E-515DD5AA8D17}"/>
              </a:ext>
            </a:extLst>
          </p:cNvPr>
          <p:cNvSpPr txBox="1"/>
          <p:nvPr/>
        </p:nvSpPr>
        <p:spPr>
          <a:xfrm>
            <a:off x="9492586" y="3244668"/>
            <a:ext cx="2538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Only accepts 2 parameters unless you use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concat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nesting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E3DB9-9F0C-D3E7-0A4E-5BEB02CA229F}"/>
              </a:ext>
            </a:extLst>
          </p:cNvPr>
          <p:cNvSpPr txBox="1"/>
          <p:nvPr/>
        </p:nvSpPr>
        <p:spPr>
          <a:xfrm>
            <a:off x="9692641" y="1127044"/>
            <a:ext cx="2873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Separated by double pipe ||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DCDC4-695B-B896-B430-A72D9793D621}"/>
              </a:ext>
            </a:extLst>
          </p:cNvPr>
          <p:cNvSpPr txBox="1"/>
          <p:nvPr/>
        </p:nvSpPr>
        <p:spPr>
          <a:xfrm>
            <a:off x="2473233" y="4330130"/>
            <a:ext cx="8338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CONCAT(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eyyyy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abccd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Gerald Jan Balverde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1C31271-C2E0-01DE-8EC0-0CCCC82C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44" y="2710"/>
            <a:ext cx="2314448" cy="768096"/>
          </a:xfrm>
        </p:spPr>
        <p:txBody>
          <a:bodyPr/>
          <a:lstStyle/>
          <a:p>
            <a:pPr algn="ctr"/>
            <a:r>
              <a:rPr lang="en-US" dirty="0"/>
              <a:t>ALIAS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AAB4C8-B6B0-2E13-A6EC-5BD7B0F2BEA7}"/>
              </a:ext>
            </a:extLst>
          </p:cNvPr>
          <p:cNvSpPr txBox="1">
            <a:spLocks/>
          </p:cNvSpPr>
          <p:nvPr/>
        </p:nvSpPr>
        <p:spPr>
          <a:xfrm>
            <a:off x="85101" y="862101"/>
            <a:ext cx="4249833" cy="1279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1DE4D65-A717-36D7-2E40-E5FA4D47D92A}"/>
              </a:ext>
            </a:extLst>
          </p:cNvPr>
          <p:cNvSpPr txBox="1">
            <a:spLocks/>
          </p:cNvSpPr>
          <p:nvPr/>
        </p:nvSpPr>
        <p:spPr>
          <a:xfrm>
            <a:off x="105517" y="2785535"/>
            <a:ext cx="3860366" cy="165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apelyido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8E324D-C5D5-2BB0-BDA7-E7A7E8F59D1F}"/>
              </a:ext>
            </a:extLst>
          </p:cNvPr>
          <p:cNvSpPr txBox="1">
            <a:spLocks/>
          </p:cNvSpPr>
          <p:nvPr/>
        </p:nvSpPr>
        <p:spPr>
          <a:xfrm>
            <a:off x="267979" y="2401100"/>
            <a:ext cx="2379427" cy="384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IN SELECT, AS is optional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C411E41-C376-1157-42E9-FF9BC277FE64}"/>
              </a:ext>
            </a:extLst>
          </p:cNvPr>
          <p:cNvSpPr txBox="1">
            <a:spLocks/>
          </p:cNvSpPr>
          <p:nvPr/>
        </p:nvSpPr>
        <p:spPr>
          <a:xfrm>
            <a:off x="4538568" y="1349371"/>
            <a:ext cx="6891431" cy="996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FROM clause and WHERE clause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1C037-6B92-C721-FD28-1AEB06ECF330}"/>
              </a:ext>
            </a:extLst>
          </p:cNvPr>
          <p:cNvSpPr txBox="1"/>
          <p:nvPr/>
        </p:nvSpPr>
        <p:spPr>
          <a:xfrm>
            <a:off x="85101" y="5393035"/>
            <a:ext cx="311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ciudad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ciudad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592260-90FF-9754-277C-F411DDD4EF37}"/>
              </a:ext>
            </a:extLst>
          </p:cNvPr>
          <p:cNvSpPr txBox="1">
            <a:spLocks/>
          </p:cNvSpPr>
          <p:nvPr/>
        </p:nvSpPr>
        <p:spPr>
          <a:xfrm>
            <a:off x="252739" y="4731602"/>
            <a:ext cx="3914555" cy="54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CANNOT USE ALIAS OF COLUMN AS IDENTIFIER IN WHERE CLAUSE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3F0ED-8331-5DB0-FEBD-E35979FBE030}"/>
              </a:ext>
            </a:extLst>
          </p:cNvPr>
          <p:cNvSpPr txBox="1"/>
          <p:nvPr/>
        </p:nvSpPr>
        <p:spPr>
          <a:xfrm>
            <a:off x="3965883" y="67743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- Renames a column heading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7056E-3D0B-4F47-4231-F5D1615D08D7}"/>
              </a:ext>
            </a:extLst>
          </p:cNvPr>
          <p:cNvSpPr txBox="1"/>
          <p:nvPr/>
        </p:nvSpPr>
        <p:spPr>
          <a:xfrm>
            <a:off x="-363486" y="6434667"/>
            <a:ext cx="46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USE “  “ when it has space, or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411639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93993C0-4B9D-E61E-8478-33B2C282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6" y="107213"/>
            <a:ext cx="4238873" cy="768096"/>
          </a:xfrm>
        </p:spPr>
        <p:txBody>
          <a:bodyPr/>
          <a:lstStyle/>
          <a:p>
            <a:pPr algn="ctr"/>
            <a:r>
              <a:rPr lang="en-US" dirty="0"/>
              <a:t>WHERE CLAUSE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4770A-0C66-172D-45DC-3C61D9672337}"/>
              </a:ext>
            </a:extLst>
          </p:cNvPr>
          <p:cNvSpPr txBox="1"/>
          <p:nvPr/>
        </p:nvSpPr>
        <p:spPr>
          <a:xfrm>
            <a:off x="4574926" y="93457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Used to limit the Rows That Are Selected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5CEA6-8367-01F5-614A-8B5DF4E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99" y="1738532"/>
            <a:ext cx="6011333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2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26" y="3305617"/>
            <a:ext cx="800912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72757-C1D0-D7C5-9352-E20CB1A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90" y="1154218"/>
            <a:ext cx="5971192" cy="5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14819-0838-7A84-DB50-384F208F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373209"/>
            <a:ext cx="2819399" cy="4762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4F87A-8D03-5BF2-4B47-61311A340A9A}"/>
              </a:ext>
            </a:extLst>
          </p:cNvPr>
          <p:cNvSpPr txBox="1"/>
          <p:nvPr/>
        </p:nvSpPr>
        <p:spPr>
          <a:xfrm>
            <a:off x="3152954" y="399293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‘_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okyo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33FD2-3F60-CC7F-FDA1-C318FA9F3790}"/>
              </a:ext>
            </a:extLst>
          </p:cNvPr>
          <p:cNvSpPr txBox="1"/>
          <p:nvPr/>
        </p:nvSpPr>
        <p:spPr>
          <a:xfrm>
            <a:off x="6440149" y="3992935"/>
            <a:ext cx="2945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‘T%’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E200-9BB9-28BC-D921-25A94173C702}"/>
              </a:ext>
            </a:extLst>
          </p:cNvPr>
          <p:cNvSpPr txBox="1"/>
          <p:nvPr/>
        </p:nvSpPr>
        <p:spPr>
          <a:xfrm>
            <a:off x="9250970" y="399106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'%a'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A97C-8A02-F9DC-93F8-19D5EFD2E544}"/>
              </a:ext>
            </a:extLst>
          </p:cNvPr>
          <p:cNvSpPr txBox="1"/>
          <p:nvPr/>
        </p:nvSpPr>
        <p:spPr>
          <a:xfrm>
            <a:off x="3125377" y="2825791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2500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FB89F-F4D3-0929-4439-278D0DAB0FC1}"/>
              </a:ext>
            </a:extLst>
          </p:cNvPr>
          <p:cNvSpPr txBox="1"/>
          <p:nvPr/>
        </p:nvSpPr>
        <p:spPr>
          <a:xfrm>
            <a:off x="3152954" y="5017540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AD159-37DB-0B51-7B28-1990ACD989C2}"/>
              </a:ext>
            </a:extLst>
          </p:cNvPr>
          <p:cNvSpPr txBox="1"/>
          <p:nvPr/>
        </p:nvSpPr>
        <p:spPr>
          <a:xfrm>
            <a:off x="3176176" y="1595610"/>
            <a:ext cx="911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sweldo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BE289-B48C-7FB4-B71A-83D4E737BE74}"/>
              </a:ext>
            </a:extLst>
          </p:cNvPr>
          <p:cNvSpPr txBox="1"/>
          <p:nvPr/>
        </p:nvSpPr>
        <p:spPr>
          <a:xfrm>
            <a:off x="862874" y="6211669"/>
            <a:ext cx="2538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Can also add a NOT,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IS NOT NULL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B1980-5C35-70AE-57B0-3E6E3DCA80BA}"/>
              </a:ext>
            </a:extLst>
          </p:cNvPr>
          <p:cNvSpPr txBox="1"/>
          <p:nvPr/>
        </p:nvSpPr>
        <p:spPr>
          <a:xfrm>
            <a:off x="8544124" y="506679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‘%a%'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90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4176" y="991183"/>
            <a:ext cx="5971192" cy="588963"/>
          </a:xfrm>
        </p:spPr>
        <p:txBody>
          <a:bodyPr/>
          <a:lstStyle/>
          <a:p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Arithmetic operators can be used in the SELECT, WHERE</a:t>
            </a:r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clauses. IT FOLLOWS PEMDAS </a:t>
            </a:r>
          </a:p>
          <a:p>
            <a:endParaRPr lang="en-US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EDAA1-6609-BDEA-45AC-D3973F2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" y="938480"/>
            <a:ext cx="4430065" cy="494911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CAA51B-FB96-E86D-2F86-FF59C782E631}"/>
              </a:ext>
            </a:extLst>
          </p:cNvPr>
          <p:cNvSpPr txBox="1">
            <a:spLocks/>
          </p:cNvSpPr>
          <p:nvPr/>
        </p:nvSpPr>
        <p:spPr>
          <a:xfrm>
            <a:off x="4674036" y="1721487"/>
            <a:ext cx="7136964" cy="213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+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0.5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salary_increase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01" y="3218244"/>
            <a:ext cx="800912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83216-C066-E107-D3BC-54536061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25" y="3277925"/>
            <a:ext cx="1780796" cy="7239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64897A-BF9B-93B1-3EBF-2FA4CE72EC21}"/>
              </a:ext>
            </a:extLst>
          </p:cNvPr>
          <p:cNvSpPr/>
          <p:nvPr/>
        </p:nvSpPr>
        <p:spPr>
          <a:xfrm>
            <a:off x="5605104" y="33585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1FE9A-7AF5-E75E-A138-60D07F51477C}"/>
              </a:ext>
            </a:extLst>
          </p:cNvPr>
          <p:cNvSpPr txBox="1"/>
          <p:nvPr/>
        </p:nvSpPr>
        <p:spPr>
          <a:xfrm>
            <a:off x="4517746" y="4378449"/>
            <a:ext cx="6720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</a:t>
            </a:r>
          </a:p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--salary is odd number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78B2F4-0949-B376-D1B1-A455B6A2FF7A}"/>
              </a:ext>
            </a:extLst>
          </p:cNvPr>
          <p:cNvSpPr txBox="1">
            <a:spLocks/>
          </p:cNvSpPr>
          <p:nvPr/>
        </p:nvSpPr>
        <p:spPr>
          <a:xfrm>
            <a:off x="4674036" y="4118968"/>
            <a:ext cx="4597119" cy="452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WHERE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814C84-1F74-DA67-DE3C-534CD4EB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11845"/>
              </p:ext>
            </p:extLst>
          </p:nvPr>
        </p:nvGraphicFramePr>
        <p:xfrm>
          <a:off x="154374" y="5887599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^ (Power)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Raises one number by another number.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9D80F45-3E2B-77B7-0AA8-38096A100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20" y="4537186"/>
            <a:ext cx="3632579" cy="23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7EDA-B920-B0B3-D8B9-F692F8F3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 err="1"/>
              <a:t>LogiCAL</a:t>
            </a:r>
            <a:r>
              <a:rPr lang="en-US" dirty="0"/>
              <a:t>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286C4-48BF-3D5B-EE93-BA6DFF0B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" t="-1" r="66700" b="35841"/>
          <a:stretch/>
        </p:blipFill>
        <p:spPr>
          <a:xfrm>
            <a:off x="-28296" y="869405"/>
            <a:ext cx="2813805" cy="3888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EC0A2-76FD-1DD8-4EB7-4BFFA880D141}"/>
              </a:ext>
            </a:extLst>
          </p:cNvPr>
          <p:cNvSpPr txBox="1"/>
          <p:nvPr/>
        </p:nvSpPr>
        <p:spPr>
          <a:xfrm>
            <a:off x="2841915" y="1791551"/>
            <a:ext cx="6816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'10’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80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79425-BECC-4A94-4F4E-06B48E004708}"/>
              </a:ext>
            </a:extLst>
          </p:cNvPr>
          <p:cNvSpPr txBox="1"/>
          <p:nvPr/>
        </p:nvSpPr>
        <p:spPr>
          <a:xfrm>
            <a:off x="2841915" y="2898363"/>
            <a:ext cx="7465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'IT_PROG'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'HR_REP'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E810-EA1F-78B5-3BBB-4FD610ABB47F}"/>
              </a:ext>
            </a:extLst>
          </p:cNvPr>
          <p:cNvSpPr txBox="1"/>
          <p:nvPr/>
        </p:nvSpPr>
        <p:spPr>
          <a:xfrm>
            <a:off x="2841915" y="3834693"/>
            <a:ext cx="4667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DA7AC-AA12-1B39-8E50-DA7DA070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95" y="131779"/>
            <a:ext cx="2813805" cy="21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Arc 4">
            <a:extLst>
              <a:ext uri="{FF2B5EF4-FFF2-40B4-BE49-F238E27FC236}">
                <a16:creationId xmlns:a16="http://schemas.microsoft.com/office/drawing/2014/main" id="{3E3CE67A-547B-2771-D1EC-B198D5EF7454}"/>
              </a:ext>
            </a:extLst>
          </p:cNvPr>
          <p:cNvSpPr>
            <a:spLocks/>
          </p:cNvSpPr>
          <p:nvPr/>
        </p:nvSpPr>
        <p:spPr bwMode="ltGray">
          <a:xfrm>
            <a:off x="7254081" y="2726055"/>
            <a:ext cx="198473" cy="275069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609624-A930-F45F-C924-56292F588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40097"/>
              </p:ext>
            </p:extLst>
          </p:nvPr>
        </p:nvGraphicFramePr>
        <p:xfrm>
          <a:off x="758951" y="2726055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ROUND(value, decimal place)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529F84-1E8C-41CD-35EF-846FA1F8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7329"/>
              </p:ext>
            </p:extLst>
          </p:nvPr>
        </p:nvGraphicFramePr>
        <p:xfrm>
          <a:off x="621791" y="3523849"/>
          <a:ext cx="4527725" cy="640080"/>
        </p:xfrm>
        <a:graphic>
          <a:graphicData uri="http://schemas.openxmlformats.org/drawingml/2006/table">
            <a:tbl>
              <a:tblPr/>
              <a:tblGrid>
                <a:gridCol w="3990817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536908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TRUNC(value, decimal place to trim)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97BB88-4FCD-B08A-B529-24BC9ED73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85750"/>
              </p:ext>
            </p:extLst>
          </p:nvPr>
        </p:nvGraphicFramePr>
        <p:xfrm>
          <a:off x="621792" y="4580382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MOD(dividend, divisor)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E862A7-914E-BA76-204A-0F1D6D7E9535}"/>
              </a:ext>
            </a:extLst>
          </p:cNvPr>
          <p:cNvSpPr txBox="1"/>
          <p:nvPr/>
        </p:nvSpPr>
        <p:spPr>
          <a:xfrm>
            <a:off x="5670885" y="368968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trunc</a:t>
            </a:r>
            <a:r>
              <a:rPr lang="en-US" dirty="0"/>
              <a:t>(210 + 250 * 2 / 3, 3) from dual;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294B5-9D0F-CC54-3FAA-4C5C5BEFCE65}"/>
              </a:ext>
            </a:extLst>
          </p:cNvPr>
          <p:cNvSpPr txBox="1"/>
          <p:nvPr/>
        </p:nvSpPr>
        <p:spPr>
          <a:xfrm>
            <a:off x="5670885" y="2831509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round(210 + 250 * 2 / 3, 2) from dual;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5B66F-9E7B-CCD4-427F-3A7180BBA139}"/>
              </a:ext>
            </a:extLst>
          </p:cNvPr>
          <p:cNvSpPr txBox="1"/>
          <p:nvPr/>
        </p:nvSpPr>
        <p:spPr>
          <a:xfrm>
            <a:off x="5670885" y="46887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MOD(100, 2) from dual;</a:t>
            </a:r>
          </a:p>
        </p:txBody>
      </p:sp>
    </p:spTree>
    <p:extLst>
      <p:ext uri="{BB962C8B-B14F-4D97-AF65-F5344CB8AC3E}">
        <p14:creationId xmlns:p14="http://schemas.microsoft.com/office/powerpoint/2010/main" val="266696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&amp; CHARACTER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A1A71-6B32-63F9-8D8B-4B88FFF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56" y="2495419"/>
            <a:ext cx="5631329" cy="45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86892"/>
              </p:ext>
            </p:extLst>
          </p:nvPr>
        </p:nvGraphicFramePr>
        <p:xfrm>
          <a:off x="758952" y="1951375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546395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7786914" y="3244334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 rot="21390791">
            <a:off x="7786914" y="5740953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3932D0-2E7C-C181-B4FA-8C4933C4CC3E}"/>
              </a:ext>
            </a:extLst>
          </p:cNvPr>
          <p:cNvSpPr txBox="1"/>
          <p:nvPr/>
        </p:nvSpPr>
        <p:spPr>
          <a:xfrm>
            <a:off x="4093449" y="3969512"/>
            <a:ext cx="443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The value will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depent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on identifier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719712"/>
              </p:ext>
            </p:extLst>
          </p:nvPr>
        </p:nvGraphicFramePr>
        <p:xfrm>
          <a:off x="1045914" y="2232153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1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and Advance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20099"/>
              </p:ext>
            </p:extLst>
          </p:nvPr>
        </p:nvGraphicFramePr>
        <p:xfrm>
          <a:off x="758952" y="1878397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INNITCAP()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Initialize the first letter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771A9-47C0-D05D-D75D-0F63388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6"/>
          <a:stretch/>
        </p:blipFill>
        <p:spPr>
          <a:xfrm>
            <a:off x="374305" y="1683657"/>
            <a:ext cx="2296324" cy="4296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86780-2BDD-8708-6103-B194E8FB2D18}"/>
              </a:ext>
            </a:extLst>
          </p:cNvPr>
          <p:cNvSpPr txBox="1"/>
          <p:nvPr/>
        </p:nvSpPr>
        <p:spPr>
          <a:xfrm>
            <a:off x="2675581" y="2566139"/>
            <a:ext cx="875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35939-A560-0511-7DB9-A0001A140D51}"/>
              </a:ext>
            </a:extLst>
          </p:cNvPr>
          <p:cNvSpPr txBox="1"/>
          <p:nvPr/>
        </p:nvSpPr>
        <p:spPr>
          <a:xfrm>
            <a:off x="4506399" y="1429034"/>
            <a:ext cx="4100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TIP: Learn the parameters on each function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56A37-8488-1C4F-F527-FF704EA3D511}"/>
              </a:ext>
            </a:extLst>
          </p:cNvPr>
          <p:cNvSpPr txBox="1"/>
          <p:nvPr/>
        </p:nvSpPr>
        <p:spPr>
          <a:xfrm>
            <a:off x="3681846" y="2196807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String value,  2</a:t>
            </a:r>
            <a:r>
              <a:rPr lang="en-US" baseline="30000" dirty="0"/>
              <a:t>nd</a:t>
            </a:r>
            <a:r>
              <a:rPr lang="en-US" dirty="0"/>
              <a:t> Place of word,  3</a:t>
            </a:r>
            <a:r>
              <a:rPr lang="en-US" baseline="30000" dirty="0"/>
              <a:t>rd</a:t>
            </a:r>
            <a:r>
              <a:rPr lang="en-US" dirty="0"/>
              <a:t> How many words will return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5A6D2-62A4-FB8E-41CB-C682641E8A54}"/>
              </a:ext>
            </a:extLst>
          </p:cNvPr>
          <p:cNvSpPr txBox="1"/>
          <p:nvPr/>
        </p:nvSpPr>
        <p:spPr>
          <a:xfrm>
            <a:off x="2675581" y="3097082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4221-5067-7EB8-FE58-F3D4D3E0BD1A}"/>
              </a:ext>
            </a:extLst>
          </p:cNvPr>
          <p:cNvSpPr txBox="1"/>
          <p:nvPr/>
        </p:nvSpPr>
        <p:spPr>
          <a:xfrm>
            <a:off x="2675581" y="3680189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'o’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D9E00-7D3E-11BA-9A62-03A35AAD8A89}"/>
              </a:ext>
            </a:extLst>
          </p:cNvPr>
          <p:cNvSpPr txBox="1"/>
          <p:nvPr/>
        </p:nvSpPr>
        <p:spPr>
          <a:xfrm>
            <a:off x="2670629" y="432652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C6CBA-6C63-CF5D-E0F9-815BA44D2274}"/>
              </a:ext>
            </a:extLst>
          </p:cNvPr>
          <p:cNvSpPr txBox="1"/>
          <p:nvPr/>
        </p:nvSpPr>
        <p:spPr>
          <a:xfrm>
            <a:off x="2675581" y="486346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5B6A4-06D0-2C83-BC46-C57424106B17}"/>
              </a:ext>
            </a:extLst>
          </p:cNvPr>
          <p:cNvSpPr txBox="1"/>
          <p:nvPr/>
        </p:nvSpPr>
        <p:spPr>
          <a:xfrm>
            <a:off x="2670628" y="5408903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'HelloWorld'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dual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70F49-0CC5-00E1-8376-22028C24965C}"/>
              </a:ext>
            </a:extLst>
          </p:cNvPr>
          <p:cNvSpPr txBox="1"/>
          <p:nvPr/>
        </p:nvSpPr>
        <p:spPr>
          <a:xfrm>
            <a:off x="2859028" y="5685902"/>
            <a:ext cx="544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This only trim first and last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7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5259437" y="2099548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Combine tables</a:t>
            </a:r>
          </a:p>
        </p:txBody>
      </p:sp>
    </p:spTree>
    <p:extLst>
      <p:ext uri="{BB962C8B-B14F-4D97-AF65-F5344CB8AC3E}">
        <p14:creationId xmlns:p14="http://schemas.microsoft.com/office/powerpoint/2010/main" val="3788020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Natural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NATURAL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 lahat ng common columns ay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pinagsama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6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Cross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cross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</a:p>
          <a:p>
            <a:endParaRPr lang="en-US" dirty="0">
              <a:solidFill>
                <a:srgbClr val="808000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-- apply all jobs table to employee</a:t>
            </a:r>
          </a:p>
        </p:txBody>
      </p:sp>
    </p:spTree>
    <p:extLst>
      <p:ext uri="{BB962C8B-B14F-4D97-AF65-F5344CB8AC3E}">
        <p14:creationId xmlns:p14="http://schemas.microsoft.com/office/powerpoint/2010/main" val="368587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USING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USING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--kung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ano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ang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departments,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ibabangga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matching manager id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3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ON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1952170" y="2263379"/>
            <a:ext cx="10671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--with ON clause to connect with matching column from another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SELF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mgr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4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LEFT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left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EA17-47A4-22AC-B379-7B6D793128E0}"/>
              </a:ext>
            </a:extLst>
          </p:cNvPr>
          <p:cNvSpPr txBox="1"/>
          <p:nvPr/>
        </p:nvSpPr>
        <p:spPr>
          <a:xfrm>
            <a:off x="907141" y="3710012"/>
            <a:ext cx="7903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34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RIGHT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right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93209-6EAD-2E07-0874-19A4B2B5DB2A}"/>
              </a:ext>
            </a:extLst>
          </p:cNvPr>
          <p:cNvSpPr txBox="1"/>
          <p:nvPr/>
        </p:nvSpPr>
        <p:spPr>
          <a:xfrm>
            <a:off x="907142" y="3799046"/>
            <a:ext cx="729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7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29" y="457200"/>
            <a:ext cx="6766560" cy="768096"/>
          </a:xfrm>
        </p:spPr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29" y="1250696"/>
            <a:ext cx="6117688" cy="4063426"/>
          </a:xfrm>
        </p:spPr>
        <p:txBody>
          <a:bodyPr/>
          <a:lstStyle/>
          <a:p>
            <a:r>
              <a:rPr lang="en-US" altLang="en-US" sz="2400" dirty="0"/>
              <a:t>Structured Query Language is the standard  language used for relational database management systems (RDBMS). What is RDBMS? A database management system that manages data as a collection of tables in which all relationships are represented by common values in related tables</a:t>
            </a:r>
          </a:p>
          <a:p>
            <a:endParaRPr lang="en-US" altLang="en-US" sz="2400" dirty="0"/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7CE6-636F-3801-6274-A6492444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42912"/>
            <a:ext cx="47625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236" y="210312"/>
            <a:ext cx="3924764" cy="768096"/>
          </a:xfrm>
        </p:spPr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40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3688212" y="846959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94370" y="1540470"/>
            <a:ext cx="7503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WHERE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736684" y="2894697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5DEC1-4D2C-EE4E-2061-FB64FB83C6D9}"/>
              </a:ext>
            </a:extLst>
          </p:cNvPr>
          <p:cNvSpPr txBox="1"/>
          <p:nvPr/>
        </p:nvSpPr>
        <p:spPr>
          <a:xfrm>
            <a:off x="1644863" y="4334757"/>
            <a:ext cx="78808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FROM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4066A-FBE4-9F4C-69E1-2E8698C8BC43}"/>
              </a:ext>
            </a:extLst>
          </p:cNvPr>
          <p:cNvSpPr txBox="1"/>
          <p:nvPr/>
        </p:nvSpPr>
        <p:spPr>
          <a:xfrm>
            <a:off x="6349730" y="5334523"/>
            <a:ext cx="477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table of employees with id between 100 and 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4502595" y="2633472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81118" y="3774231"/>
            <a:ext cx="7503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522426" y="4503014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0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D33D3AB-732B-651F-7CCE-279AEE47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490FCCB-F2BF-BCAB-9228-E296A5265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538" y="2815146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UNION</a:t>
            </a:r>
          </a:p>
        </p:txBody>
      </p:sp>
      <p:pic>
        <p:nvPicPr>
          <p:cNvPr id="32" name="Picture Placeholder 291" descr="checklist icon">
            <a:extLst>
              <a:ext uri="{FF2B5EF4-FFF2-40B4-BE49-F238E27FC236}">
                <a16:creationId xmlns:a16="http://schemas.microsoft.com/office/drawing/2014/main" id="{DB3A102D-400A-24D0-D7DB-50CC12C1E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558334" y="2434520"/>
            <a:ext cx="704088" cy="704088"/>
          </a:xfrm>
          <a:prstGeom prst="ellipse">
            <a:avLst/>
          </a:prstGeom>
        </p:spPr>
      </p:pic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0F88495-F1DC-B827-C939-D27BF9EA26ED}"/>
              </a:ext>
            </a:extLst>
          </p:cNvPr>
          <p:cNvSpPr txBox="1">
            <a:spLocks/>
          </p:cNvSpPr>
          <p:nvPr/>
        </p:nvSpPr>
        <p:spPr>
          <a:xfrm>
            <a:off x="1950258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939B847-920F-8864-DF67-B4626DE01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20110" y="2815146"/>
            <a:ext cx="2011680" cy="2825173"/>
          </a:xfrm>
        </p:spPr>
        <p:txBody>
          <a:bodyPr/>
          <a:lstStyle/>
          <a:p>
            <a:r>
              <a:rPr lang="en-US" dirty="0"/>
              <a:t>UNION ALL</a:t>
            </a:r>
          </a:p>
          <a:p>
            <a:endParaRPr lang="en-US" dirty="0"/>
          </a:p>
        </p:txBody>
      </p:sp>
      <p:pic>
        <p:nvPicPr>
          <p:cNvPr id="35" name="Picture Placeholder 289" descr="person with loud speaker icon">
            <a:extLst>
              <a:ext uri="{FF2B5EF4-FFF2-40B4-BE49-F238E27FC236}">
                <a16:creationId xmlns:a16="http://schemas.microsoft.com/office/drawing/2014/main" id="{A7EA7C4A-8D59-71D6-D045-75985133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" b="113"/>
          <a:stretch/>
        </p:blipFill>
        <p:spPr>
          <a:xfrm>
            <a:off x="4773907" y="2434520"/>
            <a:ext cx="704088" cy="704088"/>
          </a:xfrm>
          <a:prstGeom prst="ellipse">
            <a:avLst/>
          </a:prstGeom>
        </p:spPr>
      </p:pic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1EE7A9A0-7971-0399-0D02-F3AE253A8FCF}"/>
              </a:ext>
            </a:extLst>
          </p:cNvPr>
          <p:cNvSpPr txBox="1">
            <a:spLocks/>
          </p:cNvSpPr>
          <p:nvPr/>
        </p:nvSpPr>
        <p:spPr>
          <a:xfrm>
            <a:off x="4165830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B47AF4D2-AF48-9CB8-F765-DC68951B5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5684" y="2815146"/>
            <a:ext cx="2011680" cy="2825173"/>
          </a:xfrm>
        </p:spPr>
        <p:txBody>
          <a:bodyPr/>
          <a:lstStyle/>
          <a:p>
            <a:r>
              <a:rPr lang="en-US" dirty="0"/>
              <a:t>INTERSECT</a:t>
            </a:r>
          </a:p>
          <a:p>
            <a:endParaRPr lang="en-US" dirty="0"/>
          </a:p>
        </p:txBody>
      </p:sp>
      <p:pic>
        <p:nvPicPr>
          <p:cNvPr id="38" name="Picture Placeholder 287" descr="blueprint icon">
            <a:extLst>
              <a:ext uri="{FF2B5EF4-FFF2-40B4-BE49-F238E27FC236}">
                <a16:creationId xmlns:a16="http://schemas.microsoft.com/office/drawing/2014/main" id="{4FF57D06-E2B0-7FD6-6051-F7683B86E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 b="431"/>
          <a:stretch/>
        </p:blipFill>
        <p:spPr>
          <a:xfrm>
            <a:off x="6989480" y="2434520"/>
            <a:ext cx="704088" cy="704088"/>
          </a:xfrm>
          <a:prstGeom prst="ellipse">
            <a:avLst/>
          </a:prstGeom>
        </p:spPr>
      </p:pic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E5C2F045-12CB-6BFD-CDEF-59434DE31F18}"/>
              </a:ext>
            </a:extLst>
          </p:cNvPr>
          <p:cNvSpPr txBox="1">
            <a:spLocks/>
          </p:cNvSpPr>
          <p:nvPr/>
        </p:nvSpPr>
        <p:spPr>
          <a:xfrm>
            <a:off x="6355080" y="4268719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32897894-A28C-AEFE-9D41-0F673964C0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1257" y="2815146"/>
            <a:ext cx="2011680" cy="2825173"/>
          </a:xfrm>
        </p:spPr>
        <p:txBody>
          <a:bodyPr/>
          <a:lstStyle/>
          <a:p>
            <a:r>
              <a:rPr lang="en-US" dirty="0"/>
              <a:t>MINUS</a:t>
            </a:r>
          </a:p>
          <a:p>
            <a:endParaRPr lang="en-US" dirty="0"/>
          </a:p>
        </p:txBody>
      </p:sp>
      <p:pic>
        <p:nvPicPr>
          <p:cNvPr id="41" name="Picture Placeholder 269" descr="target icon">
            <a:extLst>
              <a:ext uri="{FF2B5EF4-FFF2-40B4-BE49-F238E27FC236}">
                <a16:creationId xmlns:a16="http://schemas.microsoft.com/office/drawing/2014/main" id="{188F2C55-3C28-60CC-068B-8DF48613D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" b="113"/>
          <a:stretch/>
        </p:blipFill>
        <p:spPr>
          <a:xfrm>
            <a:off x="9205053" y="2434520"/>
            <a:ext cx="704088" cy="704088"/>
          </a:xfrm>
          <a:prstGeom prst="ellipse">
            <a:avLst/>
          </a:prstGeom>
        </p:spPr>
      </p:pic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B47F9FEE-1E71-C12E-145B-3D49DE048ADD}"/>
              </a:ext>
            </a:extLst>
          </p:cNvPr>
          <p:cNvSpPr txBox="1">
            <a:spLocks/>
          </p:cNvSpPr>
          <p:nvPr/>
        </p:nvSpPr>
        <p:spPr>
          <a:xfrm>
            <a:off x="8596977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9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UNION operator removed duplicates between the result sets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59EE30-6588-B5B9-4638-837267E5C3AB}"/>
              </a:ext>
            </a:extLst>
          </p:cNvPr>
          <p:cNvGrpSpPr>
            <a:grpSpLocks/>
          </p:cNvGrpSpPr>
          <p:nvPr/>
        </p:nvGrpSpPr>
        <p:grpSpPr bwMode="auto">
          <a:xfrm>
            <a:off x="4154395" y="1681956"/>
            <a:ext cx="3811587" cy="2472949"/>
            <a:chOff x="1380" y="992"/>
            <a:chExt cx="3266" cy="22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1B174-276D-E963-DB80-CCE2EA7B94D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4654E-468B-1546-D034-78AE6161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0B8F63-7B48-19B3-1CB3-066AC200110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15555C-BC00-96C0-0554-B0D0B955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358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 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UNION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ALL</a:t>
            </a:r>
            <a:r>
              <a:rPr lang="en-US" altLang="en-US" sz="1800" dirty="0">
                <a:latin typeface="Arial" panose="020B0604020202020204" pitchFamily="34" charset="0"/>
              </a:rPr>
              <a:t> operator returns results from both queries, including all duplications.</a:t>
            </a: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id="{C38F6D31-FEB3-40B1-F8F1-E89AC263C0A4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1749595"/>
            <a:ext cx="3575050" cy="2490619"/>
            <a:chOff x="1380" y="992"/>
            <a:chExt cx="3266" cy="2201"/>
          </a:xfrm>
        </p:grpSpPr>
        <p:sp>
          <p:nvSpPr>
            <p:cNvPr id="20" name="Oval 39">
              <a:extLst>
                <a:ext uri="{FF2B5EF4-FFF2-40B4-BE49-F238E27FC236}">
                  <a16:creationId xmlns:a16="http://schemas.microsoft.com/office/drawing/2014/main" id="{331BBC42-4308-0C0E-F3E3-B2E6885EB70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000C020C-B372-CCE6-41D6-A99E3BC1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Oval 41">
              <a:extLst>
                <a:ext uri="{FF2B5EF4-FFF2-40B4-BE49-F238E27FC236}">
                  <a16:creationId xmlns:a16="http://schemas.microsoft.com/office/drawing/2014/main" id="{F1D1CAD3-C523-2E36-6F7B-88D73DB71A0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52F178B-599F-80F4-EE9D-88D405CCA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FF35A6A3-EE5C-6D58-40F3-0AB4A2E78F11}"/>
              </a:ext>
            </a:extLst>
          </p:cNvPr>
          <p:cNvSpPr>
            <a:spLocks/>
          </p:cNvSpPr>
          <p:nvPr/>
        </p:nvSpPr>
        <p:spPr bwMode="blackGray">
          <a:xfrm>
            <a:off x="5847290" y="2617530"/>
            <a:ext cx="383120" cy="1129304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5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INTERSECT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INTERSECT</a:t>
            </a:r>
            <a:r>
              <a:rPr lang="en-US" altLang="en-US" sz="1800" dirty="0">
                <a:latin typeface="Arial" panose="020B0604020202020204" pitchFamily="34" charset="0"/>
              </a:rPr>
              <a:t> operator returns rows that are common to both queries.</a:t>
            </a:r>
          </a:p>
        </p:txBody>
      </p:sp>
      <p:sp>
        <p:nvSpPr>
          <p:cNvPr id="2" name="Oval 59">
            <a:extLst>
              <a:ext uri="{FF2B5EF4-FFF2-40B4-BE49-F238E27FC236}">
                <a16:creationId xmlns:a16="http://schemas.microsoft.com/office/drawing/2014/main" id="{01112DEF-DC0E-D18D-3234-10A13EA1D9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27988" y="2004928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3" name="Rectangle 60">
            <a:extLst>
              <a:ext uri="{FF2B5EF4-FFF2-40B4-BE49-F238E27FC236}">
                <a16:creationId xmlns:a16="http://schemas.microsoft.com/office/drawing/2014/main" id="{6A739524-66AB-DFF3-B434-0EAE165B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Oval 61">
            <a:extLst>
              <a:ext uri="{FF2B5EF4-FFF2-40B4-BE49-F238E27FC236}">
                <a16:creationId xmlns:a16="http://schemas.microsoft.com/office/drawing/2014/main" id="{6AFB07D4-1E43-8E6C-D8B9-BD9EAED316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03888" y="2021304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Freeform 64">
            <a:extLst>
              <a:ext uri="{FF2B5EF4-FFF2-40B4-BE49-F238E27FC236}">
                <a16:creationId xmlns:a16="http://schemas.microsoft.com/office/drawing/2014/main" id="{7AC399C7-C3DD-F0B3-936E-BFD932F88C90}"/>
              </a:ext>
            </a:extLst>
          </p:cNvPr>
          <p:cNvSpPr>
            <a:spLocks/>
          </p:cNvSpPr>
          <p:nvPr/>
        </p:nvSpPr>
        <p:spPr bwMode="blackGray">
          <a:xfrm>
            <a:off x="5686426" y="2485987"/>
            <a:ext cx="531442" cy="1365383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0">
            <a:extLst>
              <a:ext uri="{FF2B5EF4-FFF2-40B4-BE49-F238E27FC236}">
                <a16:creationId xmlns:a16="http://schemas.microsoft.com/office/drawing/2014/main" id="{3B95D131-8EF4-672A-65D4-225CFE4B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42" y="155704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3E1E5777-F06E-4FB1-0605-F4F271C3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313" y="159155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91666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MINUS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935776" y="1059292"/>
            <a:ext cx="6812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Minus returns only a data set on A, if a value appeared on both data set it will not show</a:t>
            </a:r>
            <a:endParaRPr lang="en-US" dirty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9B253203-4E08-364F-5FB7-C017C5DFFE4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73439" y="2313170"/>
            <a:ext cx="2319003" cy="2033755"/>
          </a:xfrm>
          <a:prstGeom prst="ellipse">
            <a:avLst/>
          </a:prstGeom>
          <a:solidFill>
            <a:srgbClr val="FFFF66"/>
          </a:solidFill>
          <a:ln w="28575" cap="rnd">
            <a:solidFill>
              <a:srgbClr val="081D58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2846A8F6-3CCA-99D0-B3A9-88CB2209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50" y="1746338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1" name="Oval 37">
            <a:extLst>
              <a:ext uri="{FF2B5EF4-FFF2-40B4-BE49-F238E27FC236}">
                <a16:creationId xmlns:a16="http://schemas.microsoft.com/office/drawing/2014/main" id="{82EE503E-D31D-F064-ED35-57C93F12E7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4861" y="2289427"/>
            <a:ext cx="2319003" cy="203375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BA218010-7DF1-C829-6AC7-1888E84D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336" y="1763964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8535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4892842" y="1826477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toView</a:t>
            </a:r>
            <a:r>
              <a:rPr lang="en-US" dirty="0"/>
              <a:t> AS</a:t>
            </a:r>
          </a:p>
          <a:p>
            <a:r>
              <a:rPr lang="en-US" dirty="0"/>
              <a:t>SELECT * from </a:t>
            </a:r>
            <a:r>
              <a:rPr lang="en-US" dirty="0" err="1"/>
              <a:t>MyCustomers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144253" y="1826477"/>
            <a:ext cx="7296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</a:rPr>
              <a:t>salary  ASC/DESC;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75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4A8CA0-72BC-F833-6DB7-3CAE6CA6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2" y="475488"/>
            <a:ext cx="5387602" cy="768096"/>
          </a:xfrm>
        </p:spPr>
        <p:txBody>
          <a:bodyPr/>
          <a:lstStyle/>
          <a:p>
            <a:r>
              <a:rPr lang="en-US" dirty="0"/>
              <a:t>DISTINCT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A47F-754C-C0E5-8161-C622DB1FFDAE}"/>
              </a:ext>
            </a:extLst>
          </p:cNvPr>
          <p:cNvSpPr txBox="1"/>
          <p:nvPr/>
        </p:nvSpPr>
        <p:spPr>
          <a:xfrm>
            <a:off x="4251158" y="3105834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</a:t>
            </a:r>
            <a:r>
              <a:rPr lang="en-US" dirty="0" err="1"/>
              <a:t>department_id</a:t>
            </a:r>
            <a:r>
              <a:rPr lang="en-US" dirty="0"/>
              <a:t> </a:t>
            </a:r>
          </a:p>
          <a:p>
            <a:r>
              <a:rPr lang="en-US" dirty="0"/>
              <a:t>FROM employes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0702D-C399-67DC-BDD7-31F95F48FBA9}"/>
              </a:ext>
            </a:extLst>
          </p:cNvPr>
          <p:cNvSpPr txBox="1"/>
          <p:nvPr/>
        </p:nvSpPr>
        <p:spPr>
          <a:xfrm>
            <a:off x="3517232" y="116569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Removes the duplicate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in value of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65739"/>
            <a:ext cx="6400800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Basics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3333835"/>
            <a:ext cx="6400800" cy="5120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Of SQL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r>
              <a:rPr lang="en-US" dirty="0"/>
              <a:t>DATA MANIPULATION LANGUAGE(DML)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DD80B-2367-4032-3251-D4BDBB2C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2" y="2623591"/>
            <a:ext cx="3712464" cy="247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4F512-15CB-9D68-2767-5252C2F9E55B}"/>
              </a:ext>
            </a:extLst>
          </p:cNvPr>
          <p:cNvSpPr txBox="1"/>
          <p:nvPr/>
        </p:nvSpPr>
        <p:spPr>
          <a:xfrm>
            <a:off x="5777049" y="2623590"/>
            <a:ext cx="59664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manipulation involves inserting data into database 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tables, retrieving existing data, deleting data from existing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 and modifying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210345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75" y="73152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Select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910332" y="784103"/>
            <a:ext cx="6163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SELECT statement is used to retrieve records from one or more tables in your SQL database. The records retrieved are known as a RESULT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7B0C7-0ED1-B19C-3D73-822676D77B2E}"/>
              </a:ext>
            </a:extLst>
          </p:cNvPr>
          <p:cNvSpPr txBox="1"/>
          <p:nvPr/>
        </p:nvSpPr>
        <p:spPr>
          <a:xfrm>
            <a:off x="956733" y="1880444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SELECT (column) FROM (table)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DISTINCT  |  COLUMN NAME |  COLUMN ALIAS  | ARITHMETIC EXPRESSIONS | || {CONCAT}  | LITERALS </a:t>
            </a: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Email,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Phone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_number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Hire_date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B987C-EE99-D99B-BE75-500362B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6" y="4523539"/>
            <a:ext cx="530616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INSERT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INSERT statement is used to insert a one or more records into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D886C1-A360-6FDA-0052-5056DAB758FB}"/>
              </a:ext>
            </a:extLst>
          </p:cNvPr>
          <p:cNvSpPr txBox="1">
            <a:spLocks/>
          </p:cNvSpPr>
          <p:nvPr/>
        </p:nvSpPr>
        <p:spPr>
          <a:xfrm>
            <a:off x="10686288" y="1337734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D3B72-7ECD-A716-3811-F7E003120B57}"/>
              </a:ext>
            </a:extLst>
          </p:cNvPr>
          <p:cNvSpPr txBox="1"/>
          <p:nvPr/>
        </p:nvSpPr>
        <p:spPr>
          <a:xfrm>
            <a:off x="1532551" y="2242368"/>
            <a:ext cx="8769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INSERT INTO table (column1, column2, ... 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VALUES (expression1, expression2, ... );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insert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1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‘Gerald'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‘316428'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9BA25-9303-E25F-5849-3C4C1FB8DD03}"/>
              </a:ext>
            </a:extLst>
          </p:cNvPr>
          <p:cNvSpPr txBox="1"/>
          <p:nvPr/>
        </p:nvSpPr>
        <p:spPr>
          <a:xfrm>
            <a:off x="7629822" y="3560425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These parameters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Menlo"/>
              </a:rPr>
              <a:t>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 optional if you want    to encode a specific row value, otherwise encode all values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711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UPDATE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UPDATE statement is used to update existing records in the tables.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9EB3F-9693-B069-6230-91B9438CFF6E}"/>
              </a:ext>
            </a:extLst>
          </p:cNvPr>
          <p:cNvSpPr txBox="1"/>
          <p:nvPr/>
        </p:nvSpPr>
        <p:spPr>
          <a:xfrm>
            <a:off x="2455418" y="1997839"/>
            <a:ext cx="8650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UPDATE table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SET column1 = expression1, column2 = expression2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AE872-53EA-410F-DB77-920C4E3426A5}"/>
              </a:ext>
            </a:extLst>
          </p:cNvPr>
          <p:cNvSpPr txBox="1"/>
          <p:nvPr/>
        </p:nvSpPr>
        <p:spPr>
          <a:xfrm>
            <a:off x="7220035" y="2498679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Remove the WHERE clause if you want to update all values of columns in SET clause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284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{3FB3D211-6AAF-4DEB-974E-9CB1E32AFA15}tf78438558_win32</Template>
  <TotalTime>1796</TotalTime>
  <Words>2433</Words>
  <Application>Microsoft Office PowerPoint</Application>
  <PresentationFormat>Widescreen</PresentationFormat>
  <Paragraphs>463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Arial Black</vt:lpstr>
      <vt:lpstr>Calibri</vt:lpstr>
      <vt:lpstr>Courier</vt:lpstr>
      <vt:lpstr>Courier New</vt:lpstr>
      <vt:lpstr>Helvetica Neue</vt:lpstr>
      <vt:lpstr>helveticaregular</vt:lpstr>
      <vt:lpstr>Menlo</vt:lpstr>
      <vt:lpstr>Roboto</vt:lpstr>
      <vt:lpstr>Sabon Next LT</vt:lpstr>
      <vt:lpstr>Office Theme</vt:lpstr>
      <vt:lpstr>PowerPoint Presentation</vt:lpstr>
      <vt:lpstr>TRAINING  PRESENTATION</vt:lpstr>
      <vt:lpstr>AGENDA</vt:lpstr>
      <vt:lpstr>What is SQL?</vt:lpstr>
      <vt:lpstr>Basics</vt:lpstr>
      <vt:lpstr>DATA MANIPULATION LANGUAGE(DML)</vt:lpstr>
      <vt:lpstr>Select</vt:lpstr>
      <vt:lpstr>INSERT</vt:lpstr>
      <vt:lpstr>UPDATE</vt:lpstr>
      <vt:lpstr>DELETE</vt:lpstr>
      <vt:lpstr>Data definition language (DDL)</vt:lpstr>
      <vt:lpstr>CREATE</vt:lpstr>
      <vt:lpstr>ALTER</vt:lpstr>
      <vt:lpstr>PowerPoint Presentation</vt:lpstr>
      <vt:lpstr>PowerPoint Presentation</vt:lpstr>
      <vt:lpstr>DROP</vt:lpstr>
      <vt:lpstr>TRUNCATE</vt:lpstr>
      <vt:lpstr>COMMENT</vt:lpstr>
      <vt:lpstr>CONCATINATION</vt:lpstr>
      <vt:lpstr>ALIAS</vt:lpstr>
      <vt:lpstr>WHERE CLAUSE</vt:lpstr>
      <vt:lpstr>Comparison Operators</vt:lpstr>
      <vt:lpstr>Comparison Operators</vt:lpstr>
      <vt:lpstr>Arithmetic Operators</vt:lpstr>
      <vt:lpstr>LogiCAL Operators</vt:lpstr>
      <vt:lpstr>NUMBER FUNCTIONS</vt:lpstr>
      <vt:lpstr>CASE &amp; CHARACTER FUNCTIONS</vt:lpstr>
      <vt:lpstr>CASE FUNCTIONS</vt:lpstr>
      <vt:lpstr>CASE FUNCTIONS</vt:lpstr>
      <vt:lpstr>CASE FUNCTIONS</vt:lpstr>
      <vt:lpstr>CHARACTER FUNCTIONS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SUBQUERY</vt:lpstr>
      <vt:lpstr>SUBQUERY</vt:lpstr>
      <vt:lpstr>SET</vt:lpstr>
      <vt:lpstr>UNION</vt:lpstr>
      <vt:lpstr>UNION ALL</vt:lpstr>
      <vt:lpstr>INTERSECT</vt:lpstr>
      <vt:lpstr>MINUS</vt:lpstr>
      <vt:lpstr>Views</vt:lpstr>
      <vt:lpstr>ORDER BY</vt:lpstr>
      <vt:lpstr>DISTINCT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 PRESENTATION</dc:title>
  <dc:subject/>
  <dc:creator>balverde gerald jan(ＴＩＰ Information Systems Department)</dc:creator>
  <cp:lastModifiedBy>balverde gerald jan(ＴＩＰ Information Systems Department)</cp:lastModifiedBy>
  <cp:revision>25</cp:revision>
  <dcterms:created xsi:type="dcterms:W3CDTF">2023-12-14T23:14:45Z</dcterms:created>
  <dcterms:modified xsi:type="dcterms:W3CDTF">2023-12-27T06:46:43Z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